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8" r:id="rId5"/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57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68D2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528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8D4D4A-1BAE-864C-88BC-BCAF873880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44205" y="4466954"/>
            <a:ext cx="1022350" cy="464099"/>
          </a:xfrm>
        </p:spPr>
        <p:txBody>
          <a:bodyPr/>
          <a:lstStyle/>
          <a:p>
            <a:endParaRPr lang="x-non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F62D1FC-8164-3942-982C-1B5C4E7E4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9495" y="4466954"/>
            <a:ext cx="1022350" cy="464099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C0856B85-DA34-BF45-9A53-0C397042A2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51070" y="4466954"/>
            <a:ext cx="1022350" cy="464099"/>
          </a:xfrm>
        </p:spPr>
        <p:txBody>
          <a:bodyPr/>
          <a:lstStyle/>
          <a:p>
            <a:endParaRPr lang="x-non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E019E57-DCEF-2C45-9B56-DB6101761A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86360" y="4466954"/>
            <a:ext cx="1022350" cy="464099"/>
          </a:xfrm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950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C71B8-7632-974A-8408-FFE33CF3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967"/>
            <a:ext cx="9144000" cy="5139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4382010" y="148758"/>
            <a:ext cx="4666740" cy="1277208"/>
          </a:xfrm>
          <a:prstGeom prst="rect">
            <a:avLst/>
          </a:prstGeom>
          <a:noFill/>
        </p:spPr>
        <p:txBody>
          <a:bodyPr wrap="square" lIns="228536" tIns="114268" rIns="228536" bIns="114268" rtlCol="0">
            <a:spAutoFit/>
          </a:bodyPr>
          <a:lstStyle/>
          <a:p>
            <a:pPr algn="r"/>
            <a:r>
              <a:rPr lang="en-GB" sz="1700" b="1" dirty="0">
                <a:latin typeface="Arial" pitchFamily="34" charset="0"/>
                <a:cs typeface="Arial" pitchFamily="34" charset="0"/>
              </a:rPr>
              <a:t>IMPROVING AIR QUALITY</a:t>
            </a:r>
            <a:r>
              <a:rPr lang="it-IT" sz="1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700" b="1" dirty="0">
                <a:latin typeface="Arial" pitchFamily="34" charset="0"/>
                <a:cs typeface="Arial" pitchFamily="34" charset="0"/>
              </a:rPr>
              <a:t>TOGETHER </a:t>
            </a:r>
            <a:endParaRPr lang="it-IT" sz="1700" b="1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1700" b="1" dirty="0">
                <a:latin typeface="Arial" pitchFamily="34" charset="0"/>
                <a:cs typeface="Arial" pitchFamily="34" charset="0"/>
              </a:rPr>
              <a:t>LIFE IP </a:t>
            </a:r>
            <a:r>
              <a:rPr lang="en-GB" sz="1700" b="1" dirty="0" err="1">
                <a:latin typeface="Arial" pitchFamily="34" charset="0"/>
                <a:cs typeface="Arial" pitchFamily="34" charset="0"/>
              </a:rPr>
              <a:t>PrepAIR</a:t>
            </a:r>
            <a:r>
              <a:rPr lang="en-GB" sz="1700" b="1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r"/>
            <a:r>
              <a:rPr lang="en-GB" sz="1700" b="1" dirty="0">
                <a:latin typeface="Arial" pitchFamily="34" charset="0"/>
                <a:cs typeface="Arial" pitchFamily="34" charset="0"/>
              </a:rPr>
              <a:t>project’s achievements </a:t>
            </a:r>
            <a:endParaRPr lang="it-IT" sz="1700" b="1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GB" sz="1700" b="1" dirty="0">
                <a:latin typeface="Arial" pitchFamily="34" charset="0"/>
                <a:cs typeface="Arial" pitchFamily="34" charset="0"/>
              </a:rPr>
              <a:t>and main results</a:t>
            </a:r>
            <a:endParaRPr lang="x-none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7A96BB-C508-D349-A7E6-AB0E892C6419}"/>
              </a:ext>
            </a:extLst>
          </p:cNvPr>
          <p:cNvSpPr txBox="1"/>
          <p:nvPr/>
        </p:nvSpPr>
        <p:spPr>
          <a:xfrm>
            <a:off x="5008564" y="1823751"/>
            <a:ext cx="4040188" cy="1785039"/>
          </a:xfrm>
          <a:prstGeom prst="rect">
            <a:avLst/>
          </a:prstGeom>
          <a:noFill/>
        </p:spPr>
        <p:txBody>
          <a:bodyPr wrap="square" lIns="228536" tIns="114268" rIns="228536" bIns="114268" rtlCol="0">
            <a:spAutoFit/>
          </a:bodyPr>
          <a:lstStyle/>
          <a:p>
            <a:pPr algn="r" eaLnBrk="0" hangingPunct="0"/>
            <a:r>
              <a:rPr lang="en-GB" sz="1700" dirty="0">
                <a:latin typeface="Arial" pitchFamily="34" charset="0"/>
                <a:cs typeface="Arial" pitchFamily="34" charset="0"/>
              </a:rPr>
              <a:t>31</a:t>
            </a:r>
            <a:r>
              <a:rPr lang="en-GB" sz="1700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GB" sz="1700" dirty="0">
                <a:latin typeface="Arial" pitchFamily="34" charset="0"/>
                <a:cs typeface="Arial" pitchFamily="34" charset="0"/>
              </a:rPr>
              <a:t> May 2022</a:t>
            </a:r>
          </a:p>
          <a:p>
            <a:pPr algn="r" eaLnBrk="0" hangingPunct="0"/>
            <a:r>
              <a:rPr lang="en-GB" sz="1700" dirty="0">
                <a:latin typeface="Arial" pitchFamily="34" charset="0"/>
                <a:cs typeface="Arial" pitchFamily="34" charset="0"/>
              </a:rPr>
              <a:t>Emilia-Romagna Region </a:t>
            </a:r>
          </a:p>
          <a:p>
            <a:pPr algn="r" eaLnBrk="0" hangingPunct="0"/>
            <a:r>
              <a:rPr lang="en-GB" sz="1700" dirty="0">
                <a:latin typeface="Arial" pitchFamily="34" charset="0"/>
                <a:cs typeface="Arial" pitchFamily="34" charset="0"/>
              </a:rPr>
              <a:t>Delegation to the EU</a:t>
            </a:r>
            <a:endParaRPr lang="it-IT" sz="1700" dirty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en-GB" sz="2500" dirty="0"/>
          </a:p>
          <a:p>
            <a:pPr eaLnBrk="0" hangingPunct="0"/>
            <a:endParaRPr lang="it-IT" sz="2500" dirty="0"/>
          </a:p>
        </p:txBody>
      </p:sp>
      <p:pic>
        <p:nvPicPr>
          <p:cNvPr id="26" name="Segnaposto immagine 25" descr="logo-UE.jp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9" b="319"/>
          <a:stretch>
            <a:fillRect/>
          </a:stretch>
        </p:blipFill>
        <p:spPr>
          <a:xfrm>
            <a:off x="5160489" y="4471489"/>
            <a:ext cx="1023938" cy="463987"/>
          </a:xfrm>
        </p:spPr>
      </p:pic>
      <p:pic>
        <p:nvPicPr>
          <p:cNvPr id="27" name="Segnaposto immagine 26" descr="logo-Prepair.jpg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319" b="319"/>
          <a:stretch>
            <a:fillRect/>
          </a:stretch>
        </p:blipFill>
        <p:spPr>
          <a:xfrm>
            <a:off x="6486051" y="4471489"/>
            <a:ext cx="1023938" cy="463987"/>
          </a:xfrm>
        </p:spPr>
      </p:pic>
      <p:pic>
        <p:nvPicPr>
          <p:cNvPr id="28" name="Segnaposto immagine 27" descr="logo-Life-30.jpg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319" b="319"/>
          <a:stretch>
            <a:fillRect/>
          </a:stretch>
        </p:blipFill>
        <p:spPr>
          <a:xfrm>
            <a:off x="7767959" y="4471489"/>
            <a:ext cx="1023938" cy="463987"/>
          </a:xfrm>
        </p:spPr>
      </p:pic>
    </p:spTree>
    <p:extLst>
      <p:ext uri="{BB962C8B-B14F-4D97-AF65-F5344CB8AC3E}">
        <p14:creationId xmlns:p14="http://schemas.microsoft.com/office/powerpoint/2010/main" val="96868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8">
            <a:extLst>
              <a:ext uri="{FF2B5EF4-FFF2-40B4-BE49-F238E27FC236}">
                <a16:creationId xmlns:a16="http://schemas.microsoft.com/office/drawing/2014/main" id="{B0DAFBFB-85DF-4DB2-922C-2127B82AE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F7E109F-E4A1-460A-A471-262B76B32DE7}"/>
              </a:ext>
            </a:extLst>
          </p:cNvPr>
          <p:cNvSpPr/>
          <p:nvPr/>
        </p:nvSpPr>
        <p:spPr>
          <a:xfrm>
            <a:off x="-8" y="0"/>
            <a:ext cx="104682" cy="511774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b="1" dirty="0"/>
              <a:t>TRAFFIC  FLOWS – FOCUS ON GOODS</a:t>
            </a: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3BF89779-2B38-49F5-A9E0-1788293C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6C3BAD48-4F69-445B-8A5C-45B82525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" y="464459"/>
            <a:ext cx="875845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4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FOCUS: light and heavy-duty vehicles segmentation </a:t>
            </a:r>
          </a:p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4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by passenger and goods transport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034D05B-4AAF-4D5F-9665-B78A24B18FCD}"/>
              </a:ext>
            </a:extLst>
          </p:cNvPr>
          <p:cNvGrpSpPr/>
          <p:nvPr/>
        </p:nvGrpSpPr>
        <p:grpSpPr>
          <a:xfrm>
            <a:off x="2817159" y="1459006"/>
            <a:ext cx="6319221" cy="3609491"/>
            <a:chOff x="484455" y="1585624"/>
            <a:chExt cx="8471532" cy="5179036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AC4B430-9EBE-41DB-A5E7-21D1B8177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929" t="25110" r="40247" b="48946"/>
            <a:stretch/>
          </p:blipFill>
          <p:spPr>
            <a:xfrm>
              <a:off x="484455" y="1585624"/>
              <a:ext cx="4288900" cy="2520000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1284709D-FDF9-44D9-878E-1AA17A932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929" t="31089" r="39642" b="40793"/>
            <a:stretch/>
          </p:blipFill>
          <p:spPr>
            <a:xfrm>
              <a:off x="507241" y="4131297"/>
              <a:ext cx="4140411" cy="2574000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50997F9F-8E6E-4E95-8010-F85263E01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551" t="23499" r="12046" b="4909"/>
            <a:stretch/>
          </p:blipFill>
          <p:spPr>
            <a:xfrm>
              <a:off x="4627582" y="4158297"/>
              <a:ext cx="4328405" cy="2520000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220D6DC5-4499-42F2-B44A-A7B8B1CFA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768" t="21173" r="10935" b="3606"/>
            <a:stretch/>
          </p:blipFill>
          <p:spPr>
            <a:xfrm>
              <a:off x="4647652" y="1714730"/>
              <a:ext cx="4184347" cy="2520000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BE2E146-AA05-444C-B55A-C8ECE8E942A0}"/>
                </a:ext>
              </a:extLst>
            </p:cNvPr>
            <p:cNvSpPr txBox="1"/>
            <p:nvPr/>
          </p:nvSpPr>
          <p:spPr>
            <a:xfrm>
              <a:off x="7419707" y="3881519"/>
              <a:ext cx="1236396" cy="36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00" b="1" dirty="0">
                  <a:solidFill>
                    <a:srgbClr val="C00000"/>
                  </a:solidFill>
                </a:rPr>
                <a:t>DAY TYPES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42665A08-46E6-4E75-8D74-D0F47862D8E5}"/>
                </a:ext>
              </a:extLst>
            </p:cNvPr>
            <p:cNvSpPr txBox="1"/>
            <p:nvPr/>
          </p:nvSpPr>
          <p:spPr>
            <a:xfrm>
              <a:off x="3629508" y="3849192"/>
              <a:ext cx="1003424" cy="36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00" b="1" dirty="0">
                  <a:solidFill>
                    <a:srgbClr val="C00000"/>
                  </a:solidFill>
                </a:rPr>
                <a:t>SEASONS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B98A105-9EC0-41EC-966A-D291209D0DB8}"/>
                </a:ext>
              </a:extLst>
            </p:cNvPr>
            <p:cNvSpPr txBox="1"/>
            <p:nvPr/>
          </p:nvSpPr>
          <p:spPr>
            <a:xfrm>
              <a:off x="3325338" y="6351834"/>
              <a:ext cx="1154485" cy="36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00" b="1" dirty="0">
                  <a:solidFill>
                    <a:srgbClr val="C00000"/>
                  </a:solidFill>
                </a:rPr>
                <a:t>TIME SLOTS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C293C24C-E26B-45BB-B7DB-CC91B2EF70D2}"/>
                </a:ext>
              </a:extLst>
            </p:cNvPr>
            <p:cNvSpPr txBox="1"/>
            <p:nvPr/>
          </p:nvSpPr>
          <p:spPr>
            <a:xfrm>
              <a:off x="7451045" y="6398529"/>
              <a:ext cx="1316949" cy="36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00" b="1" dirty="0">
                  <a:solidFill>
                    <a:srgbClr val="C00000"/>
                  </a:solidFill>
                </a:rPr>
                <a:t>ROAD TYPES</a:t>
              </a:r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3A02179D-A559-4604-B567-13543DCF32AC}"/>
              </a:ext>
            </a:extLst>
          </p:cNvPr>
          <p:cNvSpPr/>
          <p:nvPr/>
        </p:nvSpPr>
        <p:spPr>
          <a:xfrm>
            <a:off x="205740" y="1744978"/>
            <a:ext cx="2773681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6810" fontAlgn="base">
              <a:spcAft>
                <a:spcPts val="600"/>
              </a:spcAf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activity was done on the model output and the two vehicle classes HDV and LDV were split into :</a:t>
            </a:r>
          </a:p>
          <a:p>
            <a:pPr marL="342900" indent="-342900" defTabSz="906810" fontAlgn="base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LDV, passenger transport</a:t>
            </a:r>
          </a:p>
          <a:p>
            <a:pPr marL="342900" indent="-342900" defTabSz="906810" fontAlgn="base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HDV, passenger transport</a:t>
            </a:r>
          </a:p>
          <a:p>
            <a:pPr marL="342900" indent="-342900" defTabSz="906810" fontAlgn="base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LDV, goods transport</a:t>
            </a:r>
          </a:p>
          <a:p>
            <a:pPr marL="342900" indent="-342900" defTabSz="906810" fontAlgn="base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HDV, goods transport</a:t>
            </a:r>
          </a:p>
        </p:txBody>
      </p:sp>
    </p:spTree>
    <p:extLst>
      <p:ext uri="{BB962C8B-B14F-4D97-AF65-F5344CB8AC3E}">
        <p14:creationId xmlns:p14="http://schemas.microsoft.com/office/powerpoint/2010/main" val="3041268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8">
            <a:extLst>
              <a:ext uri="{FF2B5EF4-FFF2-40B4-BE49-F238E27FC236}">
                <a16:creationId xmlns:a16="http://schemas.microsoft.com/office/drawing/2014/main" id="{A22A673C-BB47-4F2A-83B5-DA2B3A2BD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F7E109F-E4A1-460A-A471-262B76B32DE7}"/>
              </a:ext>
            </a:extLst>
          </p:cNvPr>
          <p:cNvSpPr/>
          <p:nvPr/>
        </p:nvSpPr>
        <p:spPr>
          <a:xfrm>
            <a:off x="-8" y="1"/>
            <a:ext cx="107584" cy="511660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000" b="1" dirty="0"/>
              <a:t>INEMAR INPUT</a:t>
            </a: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C3BAD48-4F69-445B-8A5C-45B82525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" y="700679"/>
            <a:ext cx="87584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400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INEMAR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F915E7C-0179-466D-A9F3-A7BA70C5A593}"/>
              </a:ext>
            </a:extLst>
          </p:cNvPr>
          <p:cNvSpPr/>
          <p:nvPr/>
        </p:nvSpPr>
        <p:spPr>
          <a:xfrm>
            <a:off x="251460" y="1082417"/>
            <a:ext cx="873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6810" fontAlgn="base">
              <a:spcAft>
                <a:spcPts val="600"/>
              </a:spcAf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 the attributes of the graph were then translated into the table format requested in input by INEMAR model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CEDA889-9F0F-40A4-A78B-CB56C13B9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219" y="1630680"/>
            <a:ext cx="7611209" cy="3431151"/>
          </a:xfrm>
          <a:prstGeom prst="rect">
            <a:avLst/>
          </a:prstGeom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3BF89779-2B38-49F5-A9E0-1788293C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80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8">
            <a:extLst>
              <a:ext uri="{FF2B5EF4-FFF2-40B4-BE49-F238E27FC236}">
                <a16:creationId xmlns:a16="http://schemas.microsoft.com/office/drawing/2014/main" id="{21504452-7954-489A-B975-837CD1272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3BF89779-2B38-49F5-A9E0-1788293C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6C3BAD48-4F69-445B-8A5C-45B82525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" y="700679"/>
            <a:ext cx="87584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400" b="1" spc="-1" dirty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REPORT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3376229-5BC8-41E2-A1A4-712D0FD0C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486" y="1063482"/>
            <a:ext cx="2923460" cy="41238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6195240-4B52-415D-A9E4-08D1B1675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634" y="1045993"/>
            <a:ext cx="2886068" cy="411560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9F7CD0E-64C4-4A04-B242-76791DE4A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1" y="1063482"/>
            <a:ext cx="3126028" cy="405964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3F915E7C-0179-466D-A9F3-A7BA70C5A593}"/>
              </a:ext>
            </a:extLst>
          </p:cNvPr>
          <p:cNvSpPr/>
          <p:nvPr/>
        </p:nvSpPr>
        <p:spPr>
          <a:xfrm>
            <a:off x="3497842" y="3826278"/>
            <a:ext cx="5565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6810" fontAlgn="base">
              <a:spcAft>
                <a:spcPts val="600"/>
              </a:spcAf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 the work done was collected and described in a Tandem-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Infoblu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document and also in the ARPA Piemonte report</a:t>
            </a:r>
          </a:p>
        </p:txBody>
      </p:sp>
    </p:spTree>
    <p:extLst>
      <p:ext uri="{BB962C8B-B14F-4D97-AF65-F5344CB8AC3E}">
        <p14:creationId xmlns:p14="http://schemas.microsoft.com/office/powerpoint/2010/main" val="3610080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8">
            <a:extLst>
              <a:ext uri="{FF2B5EF4-FFF2-40B4-BE49-F238E27FC236}">
                <a16:creationId xmlns:a16="http://schemas.microsoft.com/office/drawing/2014/main" id="{C58A9736-5A54-46F8-ABCD-C7D04039A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F7E109F-E4A1-460A-A471-262B76B32DE7}"/>
              </a:ext>
            </a:extLst>
          </p:cNvPr>
          <p:cNvSpPr/>
          <p:nvPr/>
        </p:nvSpPr>
        <p:spPr>
          <a:xfrm>
            <a:off x="7942" y="0"/>
            <a:ext cx="100007" cy="5143500"/>
          </a:xfrm>
          <a:prstGeom prst="rect">
            <a:avLst/>
          </a:prstGeom>
          <a:solidFill>
            <a:srgbClr val="A568D2"/>
          </a:solidFill>
          <a:ln>
            <a:solidFill>
              <a:srgbClr val="A56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000" b="1" dirty="0"/>
              <a:t>UPDATING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3BF89779-2B38-49F5-A9E0-1788293C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6C3BAD48-4F69-445B-8A5C-45B82525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" y="700679"/>
            <a:ext cx="875845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400" b="1" spc="-1" dirty="0">
                <a:solidFill>
                  <a:srgbClr val="A568D2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Traffic flow updating</a:t>
            </a:r>
          </a:p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en-US" sz="2400" b="1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cs typeface="Arial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F915E7C-0179-466D-A9F3-A7BA70C5A593}"/>
              </a:ext>
            </a:extLst>
          </p:cNvPr>
          <p:cNvSpPr/>
          <p:nvPr/>
        </p:nvSpPr>
        <p:spPr>
          <a:xfrm>
            <a:off x="251460" y="1463417"/>
            <a:ext cx="8732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6810" fontAlgn="base">
              <a:spcAft>
                <a:spcPts val="600"/>
              </a:spcAf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Year of traffic flow dataset updating chosen:  </a:t>
            </a:r>
            <a:r>
              <a:rPr lang="en-US" sz="3200" b="1" dirty="0">
                <a:solidFill>
                  <a:srgbClr val="A568D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6FC2C5C-041B-43F1-B429-601E9F19BEEE}"/>
              </a:ext>
            </a:extLst>
          </p:cNvPr>
          <p:cNvSpPr/>
          <p:nvPr/>
        </p:nvSpPr>
        <p:spPr>
          <a:xfrm>
            <a:off x="239076" y="2929641"/>
            <a:ext cx="357273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6810" fontAlgn="base">
              <a:spcAft>
                <a:spcPts val="600"/>
              </a:spcAf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Applications for traffic data to the </a:t>
            </a:r>
            <a:r>
              <a:rPr lang="en-US" b="1" dirty="0">
                <a:solidFill>
                  <a:srgbClr val="A568D2"/>
                </a:solidFill>
                <a:cs typeface="Calibri Light" panose="020F0302020204030204" pitchFamily="34" charset="0"/>
              </a:rPr>
              <a:t>PUBLIC AUTHORITIES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cs typeface="Calibri Light" panose="020F0302020204030204" pitchFamily="34" charset="0"/>
              </a:rPr>
              <a:t>and</a:t>
            </a:r>
            <a:r>
              <a:rPr lang="en-US" b="1" dirty="0">
                <a:solidFill>
                  <a:srgbClr val="A568D2"/>
                </a:solidFill>
                <a:cs typeface="Calibri Light" panose="020F0302020204030204" pitchFamily="34" charset="0"/>
              </a:rPr>
              <a:t> MOTORWAY COMPANIES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over.</a:t>
            </a:r>
          </a:p>
          <a:p>
            <a:pPr defTabSz="906810" fontAlgn="base">
              <a:spcAft>
                <a:spcPts val="600"/>
              </a:spcAf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Useful data are those relating to the year of interest.</a:t>
            </a: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81E41C2-D3EB-43D6-B0CD-3FA980136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057" y="2390681"/>
            <a:ext cx="51720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74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0" y="0"/>
            <a:ext cx="9144000" cy="522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stringa-loghi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0913"/>
            <a:ext cx="9144000" cy="178593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3134348"/>
            <a:ext cx="914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>
                <a:latin typeface="Arial"/>
                <a:cs typeface="Arial"/>
              </a:rPr>
              <a:t>www.lifeprepair.eu - </a:t>
            </a:r>
            <a:r>
              <a:rPr lang="it-IT" sz="1400" dirty="0" err="1">
                <a:latin typeface="Arial"/>
                <a:cs typeface="Arial"/>
              </a:rPr>
              <a:t>info@lifeprepair.ue</a:t>
            </a:r>
            <a:endParaRPr lang="it-IT" sz="1400" dirty="0">
              <a:latin typeface="Arial"/>
              <a:cs typeface="Arial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C45BA24-1FE5-483B-8260-A702211D8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549" y="792163"/>
            <a:ext cx="4665051" cy="23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8">
            <a:extLst>
              <a:ext uri="{FF2B5EF4-FFF2-40B4-BE49-F238E27FC236}">
                <a16:creationId xmlns:a16="http://schemas.microsoft.com/office/drawing/2014/main" id="{EDB0327C-62F9-4681-AAAF-3CD10359E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C288CC2-6795-42C1-A91C-CC217F87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444" y="279234"/>
            <a:ext cx="1043112" cy="51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EBFE565E-F532-4F10-BDC7-42EAFEFE3FED}"/>
              </a:ext>
            </a:extLst>
          </p:cNvPr>
          <p:cNvGrpSpPr/>
          <p:nvPr/>
        </p:nvGrpSpPr>
        <p:grpSpPr>
          <a:xfrm>
            <a:off x="107949" y="995082"/>
            <a:ext cx="7113121" cy="4148418"/>
            <a:chOff x="107950" y="2382076"/>
            <a:chExt cx="5279790" cy="2761424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8A173CD8-FB05-4656-BB0F-118D1DB78845}"/>
                </a:ext>
              </a:extLst>
            </p:cNvPr>
            <p:cNvGrpSpPr/>
            <p:nvPr/>
          </p:nvGrpSpPr>
          <p:grpSpPr>
            <a:xfrm>
              <a:off x="107950" y="2382076"/>
              <a:ext cx="5279790" cy="2761424"/>
              <a:chOff x="-283257" y="1296896"/>
              <a:chExt cx="6956650" cy="3943195"/>
            </a:xfrm>
          </p:grpSpPr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23C6225C-5706-4AEB-AAD4-067784257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3257" y="1296896"/>
                <a:ext cx="6956650" cy="3943195"/>
              </a:xfrm>
              <a:prstGeom prst="rect">
                <a:avLst/>
              </a:prstGeom>
              <a:effectLst/>
            </p:spPr>
          </p:pic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F9E95460-B941-4B47-9A70-BCFAA288D528}"/>
                  </a:ext>
                </a:extLst>
              </p:cNvPr>
              <p:cNvSpPr/>
              <p:nvPr/>
            </p:nvSpPr>
            <p:spPr>
              <a:xfrm>
                <a:off x="5463667" y="4451691"/>
                <a:ext cx="1209726" cy="788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C8C2D00C-6083-4E45-836D-C1FE6F3D9361}"/>
                  </a:ext>
                </a:extLst>
              </p:cNvPr>
              <p:cNvSpPr/>
              <p:nvPr/>
            </p:nvSpPr>
            <p:spPr>
              <a:xfrm>
                <a:off x="5722374" y="3255913"/>
                <a:ext cx="951019" cy="914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A6576AF5-5A2C-4CB1-A0FE-46647B0F3DCE}"/>
                </a:ext>
              </a:extLst>
            </p:cNvPr>
            <p:cNvSpPr/>
            <p:nvPr/>
          </p:nvSpPr>
          <p:spPr>
            <a:xfrm>
              <a:off x="198437" y="4953126"/>
              <a:ext cx="167323" cy="190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DFEF6CEE-46EF-45CA-B327-B15E5A1A4D03}"/>
              </a:ext>
            </a:extLst>
          </p:cNvPr>
          <p:cNvSpPr txBox="1"/>
          <p:nvPr/>
        </p:nvSpPr>
        <p:spPr>
          <a:xfrm>
            <a:off x="3166782" y="1697299"/>
            <a:ext cx="5778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 study on traffic flows in the Po Valley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ottotitolo 3">
            <a:extLst>
              <a:ext uri="{FF2B5EF4-FFF2-40B4-BE49-F238E27FC236}">
                <a16:creationId xmlns:a16="http://schemas.microsoft.com/office/drawing/2014/main" id="{7A3D174B-EEF8-4C90-B374-EB786158A71B}"/>
              </a:ext>
            </a:extLst>
          </p:cNvPr>
          <p:cNvSpPr txBox="1">
            <a:spLocks/>
          </p:cNvSpPr>
          <p:nvPr/>
        </p:nvSpPr>
        <p:spPr>
          <a:xfrm>
            <a:off x="4849484" y="4441536"/>
            <a:ext cx="4096079" cy="511590"/>
          </a:xfrm>
          <a:prstGeom prst="rect">
            <a:avLst/>
          </a:prstGeom>
        </p:spPr>
        <p:txBody>
          <a:bodyPr/>
          <a:lstStyle>
            <a:lvl1pPr marL="68580" indent="-68580" algn="l" defTabSz="27432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" indent="-68580" algn="l" defTabSz="274320" rtl="0" eaLnBrk="1" latinLnBrk="0" hangingPunct="1">
              <a:lnSpc>
                <a:spcPct val="9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68580" algn="l" defTabSz="274320" rtl="0" eaLnBrk="1" latinLnBrk="0" hangingPunct="1">
              <a:lnSpc>
                <a:spcPct val="9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" indent="-68580" algn="l" defTabSz="274320" rtl="0" eaLnBrk="1" latinLnBrk="0" hangingPunct="1">
              <a:lnSpc>
                <a:spcPct val="9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" indent="-68580" algn="l" defTabSz="274320" rtl="0" eaLnBrk="1" latinLnBrk="0" hangingPunct="1">
              <a:lnSpc>
                <a:spcPct val="9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" indent="-68580" algn="l" defTabSz="274320" rtl="0" eaLnBrk="1" latinLnBrk="0" hangingPunct="1">
              <a:lnSpc>
                <a:spcPct val="9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" indent="-68580" algn="l" defTabSz="274320" rtl="0" eaLnBrk="1" latinLnBrk="0" hangingPunct="1">
              <a:lnSpc>
                <a:spcPct val="9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" indent="-68580" algn="l" defTabSz="274320" rtl="0" eaLnBrk="1" latinLnBrk="0" hangingPunct="1">
              <a:lnSpc>
                <a:spcPct val="9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" indent="-68580" algn="l" defTabSz="274320" rtl="0" eaLnBrk="1" latinLnBrk="0" hangingPunct="1">
              <a:lnSpc>
                <a:spcPct val="9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Francesca Bissardella, </a:t>
            </a:r>
            <a:r>
              <a:rPr lang="it-IT" sz="1600" u="sng" dirty="0">
                <a:latin typeface="Arial" panose="020B0604020202020204" pitchFamily="34" charset="0"/>
                <a:cs typeface="Arial" panose="020B0604020202020204" pitchFamily="34" charset="0"/>
              </a:rPr>
              <a:t>Stefania Ghigo</a:t>
            </a:r>
          </a:p>
          <a:p>
            <a:pPr marL="0" indent="0" algn="r">
              <a:buNone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ARPA Piemonte </a:t>
            </a:r>
          </a:p>
        </p:txBody>
      </p:sp>
    </p:spTree>
    <p:extLst>
      <p:ext uri="{BB962C8B-B14F-4D97-AF65-F5344CB8AC3E}">
        <p14:creationId xmlns:p14="http://schemas.microsoft.com/office/powerpoint/2010/main" val="16538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8">
            <a:extLst>
              <a:ext uri="{FF2B5EF4-FFF2-40B4-BE49-F238E27FC236}">
                <a16:creationId xmlns:a16="http://schemas.microsoft.com/office/drawing/2014/main" id="{3E8422B5-BB56-4C83-A2EA-3626CB938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AEB4F75-0616-4F6C-88ED-56FC9F69D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997" y="2222352"/>
            <a:ext cx="5976005" cy="2921148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B3C66808-7325-4CD2-AA94-770FD497F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846237"/>
            <a:ext cx="89083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8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315087B-5301-498B-98E0-C8D3696ED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0" y="1423531"/>
            <a:ext cx="8908303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auto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it-IT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Application of a </a:t>
            </a:r>
            <a:r>
              <a:rPr lang="it-IT" sz="20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traffic</a:t>
            </a:r>
            <a:r>
              <a:rPr lang="it-IT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 model over the </a:t>
            </a:r>
            <a:r>
              <a:rPr lang="it-IT" sz="20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whole</a:t>
            </a:r>
            <a:r>
              <a:rPr lang="it-IT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 Po Basin, </a:t>
            </a:r>
            <a:r>
              <a:rPr lang="it-IT" sz="20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reconstructing</a:t>
            </a:r>
            <a:r>
              <a:rPr lang="it-IT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 </a:t>
            </a:r>
            <a:r>
              <a:rPr lang="it-IT" sz="20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vehicular</a:t>
            </a:r>
            <a:r>
              <a:rPr lang="it-IT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 flows on a common road network in order </a:t>
            </a: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to </a:t>
            </a:r>
            <a:r>
              <a:rPr lang="it-IT" sz="2000" b="1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quantify</a:t>
            </a: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 </a:t>
            </a:r>
            <a:r>
              <a:rPr lang="it-IT" sz="2000" b="1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traffic</a:t>
            </a: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 </a:t>
            </a:r>
            <a:r>
              <a:rPr lang="it-IT" sz="2000" b="1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emissions</a:t>
            </a:r>
            <a:r>
              <a:rPr lang="it-IT" sz="2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 </a:t>
            </a:r>
            <a:r>
              <a:rPr lang="it-IT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in the </a:t>
            </a:r>
            <a:r>
              <a:rPr lang="it-IT" sz="20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context</a:t>
            </a:r>
            <a:r>
              <a:rPr lang="it-IT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 of </a:t>
            </a:r>
            <a:r>
              <a:rPr lang="it-IT" sz="20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regional</a:t>
            </a:r>
            <a:r>
              <a:rPr lang="it-IT" sz="20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 </a:t>
            </a:r>
            <a:r>
              <a:rPr lang="it-IT" sz="20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+mn-cs"/>
              </a:rPr>
              <a:t>inventories</a:t>
            </a:r>
            <a:endParaRPr lang="it-IT" sz="2000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34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8">
            <a:extLst>
              <a:ext uri="{FF2B5EF4-FFF2-40B4-BE49-F238E27FC236}">
                <a16:creationId xmlns:a16="http://schemas.microsoft.com/office/drawing/2014/main" id="{12020A37-4788-4D02-9336-BCC1E9DBD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F7E109F-E4A1-460A-A471-262B76B32DE7}"/>
              </a:ext>
            </a:extLst>
          </p:cNvPr>
          <p:cNvSpPr/>
          <p:nvPr/>
        </p:nvSpPr>
        <p:spPr>
          <a:xfrm>
            <a:off x="-8" y="0"/>
            <a:ext cx="115578" cy="51253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000" b="1" dirty="0"/>
              <a:t>GRAPH  &amp;  TRAFFIC  DATA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A37C71A-8672-4039-9BAE-54CC99EF8F9D}"/>
              </a:ext>
            </a:extLst>
          </p:cNvPr>
          <p:cNvSpPr/>
          <p:nvPr/>
        </p:nvSpPr>
        <p:spPr>
          <a:xfrm>
            <a:off x="236588" y="1310865"/>
            <a:ext cx="8778774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6810" fontAlgn="base">
              <a:lnSpc>
                <a:spcPct val="107000"/>
              </a:lnSpc>
              <a:spcBef>
                <a:spcPts val="992"/>
              </a:spcBef>
            </a:pPr>
            <a:r>
              <a:rPr lang="it-IT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1st STEP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: 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Purchasing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simplification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of a commercial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traffic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network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graph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by Tandem-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Infoblu</a:t>
            </a:r>
            <a:endParaRPr lang="it-IT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31FA8C6-233C-44F6-ADC4-045E88BB0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715919"/>
            <a:ext cx="877877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it-IT" sz="24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Collected</a:t>
            </a:r>
            <a:r>
              <a:rPr lang="it-IT" sz="2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 data and </a:t>
            </a:r>
            <a:r>
              <a:rPr lang="it-IT" sz="24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starting</a:t>
            </a:r>
            <a:r>
              <a:rPr lang="it-IT" sz="2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 framework</a:t>
            </a:r>
            <a:endParaRPr lang="it-IT" sz="24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  <a:cs typeface="Arial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6EC9E15-A8A1-48B6-AEDB-CF8C87AC5882}"/>
              </a:ext>
            </a:extLst>
          </p:cNvPr>
          <p:cNvSpPr/>
          <p:nvPr/>
        </p:nvSpPr>
        <p:spPr>
          <a:xfrm>
            <a:off x="236588" y="1935857"/>
            <a:ext cx="8747296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0054" indent="-340054" defTabSz="906810" fontAlgn="base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Keeping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only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arcs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FUNC_CLASS from 1 to 4 and some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arcs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 FUNC_CLASS 5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belonging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Valle d’Aosta, Friuli Venezia Giulia and Trento ;</a:t>
            </a:r>
          </a:p>
          <a:p>
            <a:pPr marL="340054" indent="-340054" defTabSz="906810" fontAlgn="base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Making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easier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roundabout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using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only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center point (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barycenter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);</a:t>
            </a:r>
          </a:p>
          <a:p>
            <a:pPr marL="340054" indent="-340054" defTabSz="906810" fontAlgn="base">
              <a:lnSpc>
                <a:spcPct val="150000"/>
              </a:lnSpc>
              <a:buFont typeface="+mj-lt"/>
              <a:buAutoNum type="arabicPeriod"/>
            </a:pP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Joining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consecutive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arcs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which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are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connected</a:t>
            </a: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by a single </a:t>
            </a:r>
            <a:r>
              <a:rPr lang="it-I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node</a:t>
            </a:r>
            <a:endParaRPr lang="it-IT" b="1" dirty="0">
              <a:solidFill>
                <a:schemeClr val="tx2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270CD07-F75D-4F2A-B5DA-B8E3006CC1F5}"/>
              </a:ext>
            </a:extLst>
          </p:cNvPr>
          <p:cNvGrpSpPr>
            <a:grpSpLocks noChangeAspect="1"/>
          </p:cNvGrpSpPr>
          <p:nvPr/>
        </p:nvGrpSpPr>
        <p:grpSpPr>
          <a:xfrm>
            <a:off x="2341891" y="3745230"/>
            <a:ext cx="4526026" cy="1372516"/>
            <a:chOff x="1655556" y="1175355"/>
            <a:chExt cx="1984600" cy="555691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C06BC00-D674-4FA3-87B3-C81F1B7E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5556" y="1175355"/>
              <a:ext cx="1955745" cy="555691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6640002-800F-4401-80C2-F24C29F1B3F0}"/>
                </a:ext>
              </a:extLst>
            </p:cNvPr>
            <p:cNvSpPr txBox="1"/>
            <p:nvPr/>
          </p:nvSpPr>
          <p:spPr>
            <a:xfrm>
              <a:off x="1956191" y="1642093"/>
              <a:ext cx="663704" cy="636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it-IT" sz="1000" b="1" dirty="0" err="1"/>
                <a:t>roundabout</a:t>
              </a:r>
              <a:r>
                <a:rPr lang="it-IT" sz="1000" b="1" dirty="0"/>
                <a:t> </a:t>
              </a:r>
              <a:r>
                <a:rPr lang="it-IT" sz="1000" b="1" dirty="0" err="1"/>
                <a:t>simplification</a:t>
              </a:r>
              <a:endParaRPr lang="it-IT" sz="1000" b="1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EDDE88F-727D-4D96-997E-D7CD4BD279DB}"/>
                </a:ext>
              </a:extLst>
            </p:cNvPr>
            <p:cNvSpPr txBox="1"/>
            <p:nvPr/>
          </p:nvSpPr>
          <p:spPr>
            <a:xfrm>
              <a:off x="3020209" y="1642684"/>
              <a:ext cx="619947" cy="623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t-IT" sz="1000" b="1" dirty="0"/>
                <a:t>consecutive </a:t>
              </a:r>
              <a:r>
                <a:rPr lang="it-IT" sz="1000" b="1" dirty="0" err="1"/>
                <a:t>arcs</a:t>
              </a:r>
              <a:r>
                <a:rPr lang="it-IT" sz="1000" b="1" dirty="0"/>
                <a:t> </a:t>
              </a:r>
              <a:r>
                <a:rPr lang="it-IT" sz="1000" b="1" dirty="0" err="1"/>
                <a:t>merging</a:t>
              </a:r>
              <a:endParaRPr lang="it-IT" sz="1000" b="1" dirty="0"/>
            </a:p>
          </p:txBody>
        </p:sp>
      </p:grpSp>
      <p:pic>
        <p:nvPicPr>
          <p:cNvPr id="6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30190703-3225-403B-AA62-C85F0E0D1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5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8">
            <a:extLst>
              <a:ext uri="{FF2B5EF4-FFF2-40B4-BE49-F238E27FC236}">
                <a16:creationId xmlns:a16="http://schemas.microsoft.com/office/drawing/2014/main" id="{A54E2639-40AE-491D-951D-E175633C8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F7E109F-E4A1-460A-A471-262B76B32DE7}"/>
              </a:ext>
            </a:extLst>
          </p:cNvPr>
          <p:cNvSpPr/>
          <p:nvPr/>
        </p:nvSpPr>
        <p:spPr>
          <a:xfrm>
            <a:off x="-8" y="0"/>
            <a:ext cx="107958" cy="51253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000" b="1" dirty="0"/>
              <a:t>GRAPH  &amp;  TRAFFIC  DATA</a:t>
            </a: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938A65C1-F105-4EE1-907F-BEDA941F7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715919"/>
            <a:ext cx="877877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it-IT" sz="24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Collected</a:t>
            </a:r>
            <a:r>
              <a:rPr lang="it-IT" sz="2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 data and </a:t>
            </a:r>
            <a:r>
              <a:rPr lang="it-IT" sz="24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starting</a:t>
            </a:r>
            <a:r>
              <a:rPr lang="it-IT" sz="2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 framework</a:t>
            </a:r>
            <a:endParaRPr lang="it-IT" sz="24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  <a:cs typeface="Arial" charset="0"/>
            </a:endParaRP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0F10CFCA-5CB0-43AF-A61C-FC072DEF7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CE02D1A-7E17-4362-8E37-DCCBD753D72A}"/>
              </a:ext>
            </a:extLst>
          </p:cNvPr>
          <p:cNvGrpSpPr/>
          <p:nvPr/>
        </p:nvGrpSpPr>
        <p:grpSpPr>
          <a:xfrm>
            <a:off x="1096789" y="1185204"/>
            <a:ext cx="6956651" cy="3954215"/>
            <a:chOff x="1096789" y="1185204"/>
            <a:chExt cx="6956651" cy="3954215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6F96AF92-F40B-4B94-A7C1-31D59ABB6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789" y="1185204"/>
              <a:ext cx="6956650" cy="3943195"/>
            </a:xfrm>
            <a:prstGeom prst="rect">
              <a:avLst/>
            </a:prstGeom>
            <a:effectLst/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37534874-6DBE-43C1-800B-E722CD424D63}"/>
                </a:ext>
              </a:extLst>
            </p:cNvPr>
            <p:cNvSpPr/>
            <p:nvPr/>
          </p:nvSpPr>
          <p:spPr>
            <a:xfrm>
              <a:off x="6843714" y="4351019"/>
              <a:ext cx="1209726" cy="78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121C547B-FACB-4CFB-8EC8-E98270139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12" y="4268637"/>
            <a:ext cx="2949933" cy="9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97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8">
            <a:extLst>
              <a:ext uri="{FF2B5EF4-FFF2-40B4-BE49-F238E27FC236}">
                <a16:creationId xmlns:a16="http://schemas.microsoft.com/office/drawing/2014/main" id="{914EC8FD-2425-4470-BA95-81F63902D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F7E109F-E4A1-460A-A471-262B76B32DE7}"/>
              </a:ext>
            </a:extLst>
          </p:cNvPr>
          <p:cNvSpPr/>
          <p:nvPr/>
        </p:nvSpPr>
        <p:spPr>
          <a:xfrm>
            <a:off x="-8" y="-2632"/>
            <a:ext cx="94866" cy="5127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000" b="1" dirty="0"/>
              <a:t>GRAPH  &amp;  TRAFFIC  DATA</a:t>
            </a: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9A2D58C4-ED6A-47A2-B9B8-35D36FC52931}"/>
              </a:ext>
            </a:extLst>
          </p:cNvPr>
          <p:cNvSpPr/>
          <p:nvPr/>
        </p:nvSpPr>
        <p:spPr>
          <a:xfrm>
            <a:off x="236588" y="693645"/>
            <a:ext cx="8778774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6810" fontAlgn="base">
              <a:lnSpc>
                <a:spcPct val="107000"/>
              </a:lnSpc>
              <a:spcBef>
                <a:spcPts val="992"/>
              </a:spcBef>
            </a:pP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2nd STEP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: Traffic flow data entry (year 2019)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42FDC99A-0BC5-4E5A-8C29-8110B9899B8B}"/>
              </a:ext>
            </a:extLst>
          </p:cNvPr>
          <p:cNvGrpSpPr/>
          <p:nvPr/>
        </p:nvGrpSpPr>
        <p:grpSpPr>
          <a:xfrm>
            <a:off x="1630091" y="1071829"/>
            <a:ext cx="5820862" cy="4074303"/>
            <a:chOff x="834143" y="374816"/>
            <a:chExt cx="2741432" cy="1638360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BA761D84-1D67-46C9-8B33-B09FA5661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7575" y="1197566"/>
              <a:ext cx="1368000" cy="811213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B8EF649-5E86-40C2-B2D8-7933FD474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7575" y="376533"/>
              <a:ext cx="1361834" cy="821033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119BF974-50FE-434F-B3B6-2F0B2A0C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4143" y="374816"/>
              <a:ext cx="1368000" cy="826474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95C2003D-852A-45E1-A6AF-CF2A8F96F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143" y="1197566"/>
              <a:ext cx="1368000" cy="815610"/>
            </a:xfrm>
            <a:prstGeom prst="rect">
              <a:avLst/>
            </a:prstGeom>
          </p:spPr>
        </p:pic>
      </p:grpSp>
      <p:sp>
        <p:nvSpPr>
          <p:cNvPr id="25" name="Text Box 9">
            <a:extLst>
              <a:ext uri="{FF2B5EF4-FFF2-40B4-BE49-F238E27FC236}">
                <a16:creationId xmlns:a16="http://schemas.microsoft.com/office/drawing/2014/main" id="{BF4CEE6F-4AE5-4B1E-A8F1-F5357C199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645D1D5-0A22-43FE-AB1F-77E136CB8034}"/>
              </a:ext>
            </a:extLst>
          </p:cNvPr>
          <p:cNvSpPr/>
          <p:nvPr/>
        </p:nvSpPr>
        <p:spPr>
          <a:xfrm>
            <a:off x="2381892" y="4886065"/>
            <a:ext cx="1443575" cy="2496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FCD (</a:t>
            </a:r>
            <a:r>
              <a:rPr lang="it-IT" sz="1000" b="1" i="1" dirty="0" err="1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Floating</a:t>
            </a:r>
            <a:r>
              <a:rPr lang="it-IT" sz="1000" b="1" i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 Data</a:t>
            </a:r>
            <a:r>
              <a:rPr lang="it-IT" sz="10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D87FBDE-71AD-4DCB-AF4B-87D574066B7A}"/>
              </a:ext>
            </a:extLst>
          </p:cNvPr>
          <p:cNvSpPr/>
          <p:nvPr/>
        </p:nvSpPr>
        <p:spPr>
          <a:xfrm>
            <a:off x="5073639" y="4858965"/>
            <a:ext cx="1849964" cy="2496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FROM PUBLIC AUTHORITY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9C13035A-121A-4832-A154-A5BDE3819F30}"/>
              </a:ext>
            </a:extLst>
          </p:cNvPr>
          <p:cNvSpPr/>
          <p:nvPr/>
        </p:nvSpPr>
        <p:spPr>
          <a:xfrm>
            <a:off x="1988577" y="2860727"/>
            <a:ext cx="18368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HIGHWAY AND TELEPASS DATA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ED33F10-E153-4A55-8599-EF5A68EE0FF8}"/>
              </a:ext>
            </a:extLst>
          </p:cNvPr>
          <p:cNvSpPr/>
          <p:nvPr/>
        </p:nvSpPr>
        <p:spPr>
          <a:xfrm>
            <a:off x="5214379" y="2843033"/>
            <a:ext cx="1555392" cy="2496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TANDEM – INFOBLU DATA</a:t>
            </a:r>
          </a:p>
        </p:txBody>
      </p:sp>
    </p:spTree>
    <p:extLst>
      <p:ext uri="{BB962C8B-B14F-4D97-AF65-F5344CB8AC3E}">
        <p14:creationId xmlns:p14="http://schemas.microsoft.com/office/powerpoint/2010/main" val="410575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8">
            <a:extLst>
              <a:ext uri="{FF2B5EF4-FFF2-40B4-BE49-F238E27FC236}">
                <a16:creationId xmlns:a16="http://schemas.microsoft.com/office/drawing/2014/main" id="{F76C425C-AD0F-43DD-9943-AFDDB4FA2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F7E109F-E4A1-460A-A471-262B76B32DE7}"/>
              </a:ext>
            </a:extLst>
          </p:cNvPr>
          <p:cNvSpPr/>
          <p:nvPr/>
        </p:nvSpPr>
        <p:spPr>
          <a:xfrm>
            <a:off x="-8" y="1"/>
            <a:ext cx="122019" cy="511660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000" b="1" dirty="0"/>
              <a:t>TRAFFIC  FLOWS</a:t>
            </a: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C3BAD48-4F69-445B-8A5C-45B82525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99" y="464459"/>
            <a:ext cx="877877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400" b="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Dataset (metadata and results) of traffic flows </a:t>
            </a:r>
          </a:p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400" b="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 assigned on common graph of road network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D347AA2-FBFD-4B91-AF18-A4C6C008198B}"/>
              </a:ext>
            </a:extLst>
          </p:cNvPr>
          <p:cNvGrpSpPr/>
          <p:nvPr/>
        </p:nvGrpSpPr>
        <p:grpSpPr>
          <a:xfrm>
            <a:off x="596938" y="1253896"/>
            <a:ext cx="5643842" cy="3889603"/>
            <a:chOff x="923793" y="538497"/>
            <a:chExt cx="2637604" cy="1515532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8C240B6-E44A-42CF-9BAF-7D89C464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585" y="598039"/>
              <a:ext cx="1351833" cy="773872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0261BF1-B03C-4824-A9D1-65705570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587" y="599341"/>
              <a:ext cx="1274810" cy="77387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3E4D40E-6A40-4F19-8EFC-F91376B93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3793" y="1372437"/>
              <a:ext cx="1357444" cy="673369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A3774B8B-A9F8-4DE6-B8A4-0413F059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8971" y="1375583"/>
              <a:ext cx="1267750" cy="678446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0EFD136-CA0E-4483-BC91-F0EEC8F79CA9}"/>
                </a:ext>
              </a:extLst>
            </p:cNvPr>
            <p:cNvSpPr txBox="1"/>
            <p:nvPr/>
          </p:nvSpPr>
          <p:spPr>
            <a:xfrm>
              <a:off x="1038253" y="538497"/>
              <a:ext cx="1026381" cy="61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t-IT" sz="1000" b="1" dirty="0" err="1"/>
                <a:t>Vehicle</a:t>
              </a:r>
              <a:r>
                <a:rPr lang="it-IT" sz="1000" b="1" dirty="0"/>
                <a:t> </a:t>
              </a:r>
              <a:r>
                <a:rPr lang="it-IT" sz="1000" b="1" dirty="0" err="1"/>
                <a:t>types</a:t>
              </a:r>
              <a:r>
                <a:rPr lang="it-IT" sz="1000" b="1" dirty="0"/>
                <a:t> / </a:t>
              </a:r>
              <a:r>
                <a:rPr lang="it-IT" sz="1000" b="1" dirty="0" err="1"/>
                <a:t>funclass</a:t>
              </a:r>
              <a:r>
                <a:rPr lang="it-IT" sz="1000" b="1" dirty="0"/>
                <a:t> / road </a:t>
              </a:r>
              <a:r>
                <a:rPr lang="it-IT" sz="1000" b="1" dirty="0" err="1"/>
                <a:t>types</a:t>
              </a:r>
              <a:endParaRPr lang="it-IT" sz="1000" b="1" dirty="0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A8EF271-FCD6-4879-80DE-EEC069FE0959}"/>
                </a:ext>
              </a:extLst>
            </p:cNvPr>
            <p:cNvSpPr txBox="1"/>
            <p:nvPr/>
          </p:nvSpPr>
          <p:spPr>
            <a:xfrm>
              <a:off x="2390086" y="541420"/>
              <a:ext cx="1123334" cy="61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t-IT" sz="1000" b="1" dirty="0" err="1"/>
                <a:t>Vehicle</a:t>
              </a:r>
              <a:r>
                <a:rPr lang="it-IT" sz="1000" b="1" dirty="0"/>
                <a:t> </a:t>
              </a:r>
              <a:r>
                <a:rPr lang="it-IT" sz="1000" b="1" dirty="0" err="1"/>
                <a:t>types</a:t>
              </a:r>
              <a:r>
                <a:rPr lang="it-IT" sz="1000" b="1" dirty="0"/>
                <a:t> / road </a:t>
              </a:r>
              <a:r>
                <a:rPr lang="it-IT" sz="1000" b="1" dirty="0" err="1"/>
                <a:t>types</a:t>
              </a:r>
              <a:endParaRPr lang="it-IT" sz="1000" b="1" dirty="0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6ACD67E3-3004-4273-AB91-C9EDD5F87AC3}"/>
                </a:ext>
              </a:extLst>
            </p:cNvPr>
            <p:cNvSpPr txBox="1"/>
            <p:nvPr/>
          </p:nvSpPr>
          <p:spPr>
            <a:xfrm>
              <a:off x="1094169" y="1403623"/>
              <a:ext cx="1023217" cy="61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t-IT" sz="1000" b="1" dirty="0" err="1"/>
                <a:t>Vehicle</a:t>
              </a:r>
              <a:r>
                <a:rPr lang="it-IT" sz="1000" b="1" dirty="0"/>
                <a:t> </a:t>
              </a:r>
              <a:r>
                <a:rPr lang="it-IT" sz="1000" b="1" dirty="0" err="1"/>
                <a:t>types</a:t>
              </a:r>
              <a:r>
                <a:rPr lang="it-IT" sz="1000" b="1" dirty="0"/>
                <a:t> / day </a:t>
              </a:r>
              <a:r>
                <a:rPr lang="it-IT" sz="1000" b="1" dirty="0" err="1"/>
                <a:t>types</a:t>
              </a:r>
              <a:endParaRPr lang="it-IT" sz="1000" b="1" dirty="0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259AEF72-E8AE-4F63-A94D-27AAF75050F1}"/>
                </a:ext>
              </a:extLst>
            </p:cNvPr>
            <p:cNvSpPr txBox="1"/>
            <p:nvPr/>
          </p:nvSpPr>
          <p:spPr>
            <a:xfrm>
              <a:off x="2451613" y="1401428"/>
              <a:ext cx="1037083" cy="61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it-IT" sz="1000" b="1" dirty="0" err="1"/>
                <a:t>Daily</a:t>
              </a:r>
              <a:r>
                <a:rPr lang="it-IT" sz="1000" b="1" dirty="0"/>
                <a:t> </a:t>
              </a:r>
              <a:r>
                <a:rPr lang="it-IT" sz="1000" b="1" dirty="0" err="1"/>
                <a:t>average</a:t>
              </a:r>
              <a:r>
                <a:rPr lang="it-IT" sz="1000" b="1" dirty="0"/>
                <a:t> trend of </a:t>
              </a:r>
              <a:r>
                <a:rPr lang="it-IT" sz="1000" b="1" dirty="0" err="1"/>
                <a:t>traffic</a:t>
              </a:r>
              <a:r>
                <a:rPr lang="it-IT" sz="1000" b="1" dirty="0"/>
                <a:t> flows </a:t>
              </a:r>
            </a:p>
          </p:txBody>
        </p:sp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5DA7410B-3A2A-4E13-9E5B-7886526FFC16}"/>
              </a:ext>
            </a:extLst>
          </p:cNvPr>
          <p:cNvSpPr/>
          <p:nvPr/>
        </p:nvSpPr>
        <p:spPr>
          <a:xfrm>
            <a:off x="6522720" y="2179319"/>
            <a:ext cx="24719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6810" fontAlgn="base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After a traffic flow data «</a:t>
            </a:r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correction process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», Tandem-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Infoblu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introduced these corrected traffic flow data as input to WILLUMSEN model.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3EE8E76D-D66F-4FA4-BCA0-9F12B8410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47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8">
            <a:extLst>
              <a:ext uri="{FF2B5EF4-FFF2-40B4-BE49-F238E27FC236}">
                <a16:creationId xmlns:a16="http://schemas.microsoft.com/office/drawing/2014/main" id="{8C3B7A98-AB80-45FF-BF3F-3ADCBED0A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F7E109F-E4A1-460A-A471-262B76B32DE7}"/>
              </a:ext>
            </a:extLst>
          </p:cNvPr>
          <p:cNvSpPr/>
          <p:nvPr/>
        </p:nvSpPr>
        <p:spPr>
          <a:xfrm>
            <a:off x="-8" y="-7699"/>
            <a:ext cx="107958" cy="512544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000" b="1" dirty="0"/>
              <a:t>TRAFFIC  FLOWS</a:t>
            </a: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C3BAD48-4F69-445B-8A5C-45B82525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" y="700679"/>
            <a:ext cx="87584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400" b="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Methodology in estimating traffic flow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1EC895E-B258-4BB7-945A-713BDE79ACBD}"/>
              </a:ext>
            </a:extLst>
          </p:cNvPr>
          <p:cNvSpPr/>
          <p:nvPr/>
        </p:nvSpPr>
        <p:spPr>
          <a:xfrm>
            <a:off x="251460" y="1242437"/>
            <a:ext cx="873242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6810" fontAlgn="base">
              <a:spcAft>
                <a:spcPts val="600"/>
              </a:spcAf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 simulations were conducted using WILLUMSEN's model.</a:t>
            </a:r>
          </a:p>
          <a:p>
            <a:pPr defTabSz="906810" fontAlgn="base">
              <a:spcAft>
                <a:spcPts val="600"/>
              </a:spcAf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is a model that estimates the O/D matrices starting from the traffic flows and is based on the principle of entropy: among all the O/D matrices that satisfy the traffic flow counts, the optimal one maximizes the entropy of movements.</a:t>
            </a:r>
          </a:p>
          <a:p>
            <a:pPr defTabSz="906810" fontAlgn="base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48 simulations were required and developed for this project, each relating to the 4 vehicular classes for the following situations:</a:t>
            </a:r>
          </a:p>
          <a:p>
            <a:pPr marL="340054" indent="-340054" defTabSz="906810" fontAlgn="base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Season (winter, spring, summer, autumn)</a:t>
            </a:r>
          </a:p>
          <a:p>
            <a:pPr marL="340054" indent="-340054" defTabSz="906810" fontAlgn="base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Day type (weekday, Saturday, holiday)</a:t>
            </a:r>
          </a:p>
          <a:p>
            <a:pPr marL="340054" indent="-340054" defTabSz="906810" fontAlgn="base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 slot (morning, day, evening, night), distributed throughout the day as follows:</a:t>
            </a:r>
          </a:p>
          <a:p>
            <a:pPr defTabSz="906810" fontAlgn="base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- Morning: from 7:00 to 9:00;</a:t>
            </a:r>
          </a:p>
          <a:p>
            <a:pPr defTabSz="906810" fontAlgn="base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- Day: from 10:00 to 16:00;</a:t>
            </a:r>
          </a:p>
          <a:p>
            <a:pPr defTabSz="906810" fontAlgn="base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- Evening: from 17:00 to 20:00;</a:t>
            </a:r>
          </a:p>
          <a:p>
            <a:pPr defTabSz="906810" fontAlgn="base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- Night: from 21:00 to 6:00.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3BF89779-2B38-49F5-A9E0-1788293C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88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8">
            <a:extLst>
              <a:ext uri="{FF2B5EF4-FFF2-40B4-BE49-F238E27FC236}">
                <a16:creationId xmlns:a16="http://schemas.microsoft.com/office/drawing/2014/main" id="{4684E624-636B-47F3-9BBF-29F01B323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8846"/>
          <a:stretch/>
        </p:blipFill>
        <p:spPr bwMode="auto">
          <a:xfrm>
            <a:off x="-762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-467923" y="19047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7950"/>
            <a:ext cx="1133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F7E109F-E4A1-460A-A471-262B76B32DE7}"/>
              </a:ext>
            </a:extLst>
          </p:cNvPr>
          <p:cNvSpPr/>
          <p:nvPr/>
        </p:nvSpPr>
        <p:spPr>
          <a:xfrm>
            <a:off x="-8" y="0"/>
            <a:ext cx="107958" cy="511774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000" b="1" dirty="0"/>
              <a:t>TRAFFIC  FLOWS</a:t>
            </a:r>
          </a:p>
        </p:txBody>
      </p:sp>
      <p:pic>
        <p:nvPicPr>
          <p:cNvPr id="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7667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3BF89779-2B38-49F5-A9E0-1788293C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4246"/>
            <a:ext cx="87787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The study on traffic flows in the Po Valley</a:t>
            </a:r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98608DC-7455-400D-AE00-8BE58282D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834" y="951834"/>
            <a:ext cx="6372331" cy="4165911"/>
          </a:xfrm>
          <a:prstGeom prst="rect">
            <a:avLst/>
          </a:prstGeom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C3BAD48-4F69-445B-8A5C-45B82525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" y="700679"/>
            <a:ext cx="87584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0681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400" b="1" spc="-1" dirty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cs typeface="Arial" charset="0"/>
              </a:rPr>
              <a:t>Some results</a:t>
            </a:r>
          </a:p>
        </p:txBody>
      </p:sp>
    </p:spTree>
    <p:extLst>
      <p:ext uri="{BB962C8B-B14F-4D97-AF65-F5344CB8AC3E}">
        <p14:creationId xmlns:p14="http://schemas.microsoft.com/office/powerpoint/2010/main" val="1740316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546</TotalTime>
  <Words>669</Words>
  <Application>Microsoft Office PowerPoint</Application>
  <PresentationFormat>Presentazione su schermo (16:9)</PresentationFormat>
  <Paragraphs>83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Stefania Ghigo</cp:lastModifiedBy>
  <cp:revision>69</cp:revision>
  <dcterms:created xsi:type="dcterms:W3CDTF">2010-04-12T23:12:02Z</dcterms:created>
  <dcterms:modified xsi:type="dcterms:W3CDTF">2022-05-30T14:41:27Z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